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94" r:id="rId10"/>
    <p:sldId id="295" r:id="rId11"/>
    <p:sldId id="290" r:id="rId12"/>
    <p:sldId id="291" r:id="rId13"/>
    <p:sldId id="292" r:id="rId14"/>
    <p:sldId id="315" r:id="rId15"/>
    <p:sldId id="280" r:id="rId16"/>
    <p:sldId id="293" r:id="rId17"/>
    <p:sldId id="265" r:id="rId18"/>
    <p:sldId id="269" r:id="rId19"/>
    <p:sldId id="268" r:id="rId20"/>
    <p:sldId id="266" r:id="rId21"/>
    <p:sldId id="270" r:id="rId22"/>
    <p:sldId id="299" r:id="rId23"/>
    <p:sldId id="300" r:id="rId24"/>
    <p:sldId id="301" r:id="rId25"/>
    <p:sldId id="302" r:id="rId26"/>
    <p:sldId id="303" r:id="rId27"/>
    <p:sldId id="304" r:id="rId28"/>
    <p:sldId id="305" r:id="rId29"/>
    <p:sldId id="307" r:id="rId30"/>
    <p:sldId id="306" r:id="rId31"/>
    <p:sldId id="309" r:id="rId32"/>
    <p:sldId id="308" r:id="rId33"/>
    <p:sldId id="310" r:id="rId34"/>
    <p:sldId id="311" r:id="rId35"/>
    <p:sldId id="312" r:id="rId36"/>
    <p:sldId id="313" r:id="rId37"/>
    <p:sldId id="275" r:id="rId38"/>
    <p:sldId id="283" r:id="rId39"/>
    <p:sldId id="285" r:id="rId40"/>
    <p:sldId id="284" r:id="rId41"/>
    <p:sldId id="288" r:id="rId42"/>
    <p:sldId id="287" r:id="rId43"/>
    <p:sldId id="289" r:id="rId44"/>
    <p:sldId id="314" r:id="rId45"/>
    <p:sldId id="278" r:id="rId4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-190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notesMaster" Target="notesMasters/notesMaster1.xml"/><Relationship Id="rId48" Type="http://schemas.openxmlformats.org/officeDocument/2006/relationships/printerSettings" Target="printerSettings/printerSettings1.bin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25/05/17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title How Tokens Work</a:t>
            </a:r>
          </a:p>
          <a:p>
            <a:endParaRPr lang="en-US" dirty="0" smtClean="0"/>
          </a:p>
          <a:p>
            <a:r>
              <a:rPr lang="en-US" dirty="0" smtClean="0"/>
              <a:t>participant User</a:t>
            </a:r>
          </a:p>
          <a:p>
            <a:r>
              <a:rPr lang="en-US" dirty="0" smtClean="0"/>
              <a:t>participant </a:t>
            </a:r>
            <a:r>
              <a:rPr lang="en-US" dirty="0" err="1" smtClean="0"/>
              <a:t>ResourceServer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User-&gt;</a:t>
            </a:r>
            <a:r>
              <a:rPr lang="en-US" dirty="0" err="1" smtClean="0"/>
              <a:t>AuthServer</a:t>
            </a:r>
            <a:r>
              <a:rPr lang="en-US" dirty="0" smtClean="0"/>
              <a:t>: login</a:t>
            </a:r>
          </a:p>
          <a:p>
            <a:r>
              <a:rPr lang="en-US" dirty="0" err="1" smtClean="0"/>
              <a:t>AuthServer</a:t>
            </a:r>
            <a:r>
              <a:rPr lang="en-US" dirty="0" smtClean="0"/>
              <a:t>-&gt;User: token</a:t>
            </a:r>
          </a:p>
          <a:p>
            <a:r>
              <a:rPr lang="en-US" dirty="0" smtClean="0"/>
              <a:t>note left of User: user never passes their\n </a:t>
            </a:r>
            <a:r>
              <a:rPr lang="en-US" dirty="0" err="1" smtClean="0"/>
              <a:t>userid</a:t>
            </a:r>
            <a:r>
              <a:rPr lang="en-US" dirty="0" smtClean="0"/>
              <a:t>/password to the resource server</a:t>
            </a:r>
          </a:p>
          <a:p>
            <a:r>
              <a:rPr lang="en-US" dirty="0" smtClean="0"/>
              <a:t>User-&gt;</a:t>
            </a:r>
            <a:r>
              <a:rPr lang="en-US" dirty="0" err="1" smtClean="0"/>
              <a:t>ResourceServer</a:t>
            </a:r>
            <a:r>
              <a:rPr lang="en-US" dirty="0" smtClean="0"/>
              <a:t>: token</a:t>
            </a:r>
          </a:p>
          <a:p>
            <a:r>
              <a:rPr lang="en-US" dirty="0" smtClean="0"/>
              <a:t>opt Alternatively validate via signatures</a:t>
            </a:r>
          </a:p>
          <a:p>
            <a:r>
              <a:rPr lang="en-US" dirty="0" err="1" smtClean="0"/>
              <a:t>ResourceServer</a:t>
            </a:r>
            <a:r>
              <a:rPr lang="en-US" dirty="0" smtClean="0"/>
              <a:t>-&gt;</a:t>
            </a:r>
            <a:r>
              <a:rPr lang="en-US" dirty="0" err="1" smtClean="0"/>
              <a:t>AuthServer</a:t>
            </a:r>
            <a:r>
              <a:rPr lang="en-US" dirty="0" smtClean="0"/>
              <a:t>: validate token</a:t>
            </a:r>
          </a:p>
          <a:p>
            <a:r>
              <a:rPr lang="en-US" dirty="0" err="1" smtClean="0"/>
              <a:t>AuthServer</a:t>
            </a:r>
            <a:r>
              <a:rPr lang="en-US" dirty="0" smtClean="0"/>
              <a:t>-&gt;</a:t>
            </a:r>
            <a:r>
              <a:rPr lang="en-US" dirty="0" err="1" smtClean="0"/>
              <a:t>ResourceServer</a:t>
            </a:r>
            <a:r>
              <a:rPr lang="en-US" dirty="0" smtClean="0"/>
              <a:t>: Ok!</a:t>
            </a:r>
          </a:p>
          <a:p>
            <a:r>
              <a:rPr lang="en-US" dirty="0" smtClean="0"/>
              <a:t>end</a:t>
            </a:r>
          </a:p>
          <a:p>
            <a:r>
              <a:rPr lang="en-US" dirty="0" err="1" smtClean="0"/>
              <a:t>ResourceServer</a:t>
            </a:r>
            <a:r>
              <a:rPr lang="en-US" dirty="0" smtClean="0"/>
              <a:t>-&gt;User: ok!</a:t>
            </a:r>
          </a:p>
          <a:p>
            <a:r>
              <a:rPr lang="en-US" dirty="0" smtClean="0"/>
              <a:t>User-&gt;</a:t>
            </a:r>
            <a:r>
              <a:rPr lang="en-US" dirty="0" err="1" smtClean="0"/>
              <a:t>ResourceServer</a:t>
            </a:r>
            <a:r>
              <a:rPr lang="en-US" dirty="0" smtClean="0"/>
              <a:t>: Do something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80F3F4-6704-E443-95D6-011D90DDF45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200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title The "LinkedIn" Scenario</a:t>
            </a:r>
          </a:p>
          <a:p>
            <a:endParaRPr lang="en-US" dirty="0" smtClean="0"/>
          </a:p>
          <a:p>
            <a:r>
              <a:rPr lang="en-US" dirty="0" smtClean="0"/>
              <a:t>You-&gt;LinkedIn: Sign up</a:t>
            </a:r>
          </a:p>
          <a:p>
            <a:r>
              <a:rPr lang="en-US" dirty="0" smtClean="0"/>
              <a:t>note right of LinkedIn: If you share contacts\n you'll get a better experience</a:t>
            </a:r>
          </a:p>
          <a:p>
            <a:r>
              <a:rPr lang="en-US" dirty="0" smtClean="0"/>
              <a:t>You-&gt;LinkedIn: Agree</a:t>
            </a:r>
          </a:p>
          <a:p>
            <a:r>
              <a:rPr lang="en-US" dirty="0" smtClean="0"/>
              <a:t>LinkedIn-&gt;You: Redirect to Google</a:t>
            </a:r>
          </a:p>
          <a:p>
            <a:r>
              <a:rPr lang="en-US" dirty="0" smtClean="0"/>
              <a:t>You-&gt;Google: Login</a:t>
            </a:r>
          </a:p>
          <a:p>
            <a:r>
              <a:rPr lang="en-US" dirty="0" smtClean="0"/>
              <a:t>Google-&gt;You: Do you want to share contacts with LinkedIn?</a:t>
            </a:r>
          </a:p>
          <a:p>
            <a:r>
              <a:rPr lang="en-US" dirty="0" smtClean="0"/>
              <a:t>You-&gt;Google: Yes</a:t>
            </a:r>
          </a:p>
          <a:p>
            <a:r>
              <a:rPr lang="en-US" dirty="0" smtClean="0"/>
              <a:t>Google-&gt;You: Redirect back to LinkedIn with Token</a:t>
            </a:r>
          </a:p>
          <a:p>
            <a:r>
              <a:rPr lang="en-US" dirty="0" smtClean="0"/>
              <a:t>You-&gt;LinkedIn: Token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4944E-54AC-B841-8355-D8308DA766E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1126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title The "LinkedIn" Scenario the details</a:t>
            </a:r>
          </a:p>
          <a:p>
            <a:r>
              <a:rPr lang="en-US" dirty="0" smtClean="0"/>
              <a:t>participant You</a:t>
            </a:r>
          </a:p>
          <a:p>
            <a:r>
              <a:rPr lang="en-US" dirty="0" smtClean="0"/>
              <a:t>participant LinkedIn</a:t>
            </a:r>
          </a:p>
          <a:p>
            <a:r>
              <a:rPr lang="en-US" dirty="0" smtClean="0"/>
              <a:t>participant Google</a:t>
            </a:r>
          </a:p>
          <a:p>
            <a:endParaRPr lang="en-US" dirty="0" smtClean="0"/>
          </a:p>
          <a:p>
            <a:r>
              <a:rPr lang="en-US" dirty="0" smtClean="0"/>
              <a:t>LinkedIn-&gt;Google: define app</a:t>
            </a:r>
          </a:p>
          <a:p>
            <a:r>
              <a:rPr lang="en-US" dirty="0" smtClean="0"/>
              <a:t>Google-&gt;LinkedIn: </a:t>
            </a:r>
            <a:r>
              <a:rPr lang="en-US" dirty="0" err="1" smtClean="0"/>
              <a:t>clientID</a:t>
            </a:r>
            <a:r>
              <a:rPr lang="en-US" dirty="0" smtClean="0"/>
              <a:t> and </a:t>
            </a:r>
            <a:r>
              <a:rPr lang="en-US" dirty="0" err="1" smtClean="0"/>
              <a:t>clientSecret</a:t>
            </a:r>
            <a:endParaRPr lang="en-US" dirty="0" smtClean="0"/>
          </a:p>
          <a:p>
            <a:r>
              <a:rPr lang="en-US" dirty="0" smtClean="0"/>
              <a:t>You-&gt;LinkedIn: start</a:t>
            </a:r>
          </a:p>
          <a:p>
            <a:r>
              <a:rPr lang="en-US" dirty="0" smtClean="0"/>
              <a:t>LinkedIn-&gt;You: Redirect to Google </a:t>
            </a:r>
            <a:r>
              <a:rPr lang="en-US" dirty="0" err="1" smtClean="0"/>
              <a:t>Auth</a:t>
            </a:r>
            <a:endParaRPr lang="en-US" dirty="0" smtClean="0"/>
          </a:p>
          <a:p>
            <a:r>
              <a:rPr lang="en-US" dirty="0" smtClean="0"/>
              <a:t>You-&gt;Google: Hit </a:t>
            </a:r>
            <a:r>
              <a:rPr lang="en-US" dirty="0" err="1" smtClean="0"/>
              <a:t>AuthorizeURL</a:t>
            </a:r>
            <a:endParaRPr lang="en-US" dirty="0" smtClean="0"/>
          </a:p>
          <a:p>
            <a:r>
              <a:rPr lang="en-US" dirty="0" smtClean="0"/>
              <a:t>Google-&gt;You: Please Login</a:t>
            </a:r>
          </a:p>
          <a:p>
            <a:r>
              <a:rPr lang="en-US" dirty="0" smtClean="0"/>
              <a:t>You-&gt;Google: Login</a:t>
            </a:r>
          </a:p>
          <a:p>
            <a:r>
              <a:rPr lang="en-US" dirty="0" smtClean="0"/>
              <a:t>Google-&gt;You: Do you want to share contacts with LinkedIn?</a:t>
            </a:r>
          </a:p>
          <a:p>
            <a:r>
              <a:rPr lang="en-US" dirty="0" smtClean="0"/>
              <a:t>You-&gt;Google: Yes</a:t>
            </a:r>
          </a:p>
          <a:p>
            <a:r>
              <a:rPr lang="en-US" dirty="0" smtClean="0"/>
              <a:t>Google-&gt;You: Redirect to LinkedIn </a:t>
            </a:r>
            <a:r>
              <a:rPr lang="en-US" dirty="0" err="1" smtClean="0"/>
              <a:t>callbackURL</a:t>
            </a:r>
            <a:r>
              <a:rPr lang="en-US" dirty="0" smtClean="0"/>
              <a:t> with </a:t>
            </a:r>
            <a:r>
              <a:rPr lang="en-US" dirty="0" err="1" smtClean="0"/>
              <a:t>AuthCode</a:t>
            </a:r>
            <a:endParaRPr lang="en-US" dirty="0" smtClean="0"/>
          </a:p>
          <a:p>
            <a:r>
              <a:rPr lang="en-US" dirty="0" smtClean="0"/>
              <a:t>You-&gt;LinkedIn: Hit </a:t>
            </a:r>
            <a:r>
              <a:rPr lang="en-US" dirty="0" err="1" smtClean="0"/>
              <a:t>RedirectURL</a:t>
            </a:r>
            <a:endParaRPr lang="en-US" dirty="0" smtClean="0"/>
          </a:p>
          <a:p>
            <a:r>
              <a:rPr lang="en-US" dirty="0" smtClean="0"/>
              <a:t>LinkedIn-&gt;Google: REST Call with </a:t>
            </a:r>
            <a:r>
              <a:rPr lang="en-US" dirty="0" err="1" smtClean="0"/>
              <a:t>authcode</a:t>
            </a:r>
            <a:r>
              <a:rPr lang="en-US" dirty="0" smtClean="0"/>
              <a:t>, </a:t>
            </a:r>
            <a:r>
              <a:rPr lang="en-US" dirty="0" err="1" smtClean="0"/>
              <a:t>clientId</a:t>
            </a:r>
            <a:r>
              <a:rPr lang="en-US" dirty="0" smtClean="0"/>
              <a:t>, </a:t>
            </a:r>
            <a:r>
              <a:rPr lang="en-US" dirty="0" err="1" smtClean="0"/>
              <a:t>clientSecret</a:t>
            </a:r>
            <a:r>
              <a:rPr lang="en-US" dirty="0" smtClean="0"/>
              <a:t>\</a:t>
            </a:r>
            <a:r>
              <a:rPr lang="en-US" dirty="0" err="1" smtClean="0"/>
              <a:t>nto</a:t>
            </a:r>
            <a:r>
              <a:rPr lang="en-US" dirty="0" smtClean="0"/>
              <a:t> the </a:t>
            </a:r>
            <a:r>
              <a:rPr lang="en-US" dirty="0" err="1" smtClean="0"/>
              <a:t>TokenURL</a:t>
            </a:r>
            <a:endParaRPr lang="en-US" dirty="0" smtClean="0"/>
          </a:p>
          <a:p>
            <a:r>
              <a:rPr lang="en-US" dirty="0" smtClean="0"/>
              <a:t>Google-&gt;LinkedIn: Bearer Token, Refresh Code</a:t>
            </a:r>
          </a:p>
          <a:p>
            <a:r>
              <a:rPr lang="en-US" dirty="0" smtClean="0"/>
              <a:t>LinkedIn-&gt;You: Ok</a:t>
            </a:r>
          </a:p>
          <a:p>
            <a:r>
              <a:rPr lang="en-US" dirty="0" smtClean="0"/>
              <a:t>LinkedIn-&gt;</a:t>
            </a:r>
            <a:r>
              <a:rPr lang="en-US" dirty="0" err="1" smtClean="0"/>
              <a:t>ContactServer</a:t>
            </a:r>
            <a:r>
              <a:rPr lang="en-US" dirty="0" smtClean="0"/>
              <a:t>: </a:t>
            </a:r>
            <a:r>
              <a:rPr lang="en-US" dirty="0" err="1" smtClean="0"/>
              <a:t>BearerToken</a:t>
            </a:r>
            <a:endParaRPr lang="en-US" dirty="0" smtClean="0"/>
          </a:p>
          <a:p>
            <a:r>
              <a:rPr lang="en-US" dirty="0" err="1" smtClean="0"/>
              <a:t>ContactServer</a:t>
            </a:r>
            <a:r>
              <a:rPr lang="en-US" dirty="0" smtClean="0"/>
              <a:t>-&gt;LinkedIn: Contact List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4944E-54AC-B841-8355-D8308DA766E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392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25/05/17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25/05/17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25/05/17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25/05/17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25/05/17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25/05/17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25/05/17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25/05/17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25/05/17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25/05/17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hyperlink" Target="http://creativecommons.org/licenses/by-nc-sa/4.0/" TargetMode="Externa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2016 except where credited elsewhere.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28175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hueniverse.com/2012/07/oauth-2-0-and-the-road-to-hell/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moserware.com/2009/06/first-few-milliseconds-of-https.html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so2.com/products/identity-server/" TargetMode="Externa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SOA Security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r>
              <a:rPr lang="en-US" dirty="0">
                <a:ea typeface="ヒラギノ角ゴ ProN W3" charset="0"/>
                <a:cs typeface="ヒラギノ角ゴ ProN W3" charset="0"/>
              </a:rPr>
              <a:t>Software Engineering Programme</a:t>
            </a:r>
          </a:p>
          <a:p>
            <a:r>
              <a:rPr lang="en-US" smtClean="0">
                <a:ea typeface="ヒラギノ角ゴ ProN W3" charset="0"/>
                <a:cs typeface="ヒラギノ角ゴ ProN W3" charset="0"/>
              </a:rPr>
              <a:t>May 2017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896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Actually the encrypted hash using the private key to encrypt</a:t>
            </a:r>
          </a:p>
          <a:p>
            <a:pPr lvl="1"/>
            <a:r>
              <a:rPr lang="en-US" dirty="0" smtClean="0"/>
              <a:t>The validator decrypts the message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pplies the same hash function </a:t>
            </a:r>
          </a:p>
          <a:p>
            <a:pPr lvl="1"/>
            <a:r>
              <a:rPr lang="en-US" dirty="0" smtClean="0"/>
              <a:t>Compares the two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998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Certificate Authority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Instead of everybody needing to know about each other’s keys, you have a trust hierarchy:</a:t>
            </a:r>
          </a:p>
          <a:p>
            <a:pPr lvl="1"/>
            <a:r>
              <a:rPr lang="en-US" dirty="0" smtClean="0"/>
              <a:t>I create a key pair (key + padlock)</a:t>
            </a:r>
          </a:p>
          <a:p>
            <a:pPr lvl="1"/>
            <a:r>
              <a:rPr lang="en-US" dirty="0" smtClean="0"/>
              <a:t>Export the public key (key)</a:t>
            </a:r>
          </a:p>
          <a:p>
            <a:pPr lvl="1"/>
            <a:r>
              <a:rPr lang="en-US" dirty="0" smtClean="0"/>
              <a:t>Prove who I am to the CA</a:t>
            </a:r>
          </a:p>
          <a:p>
            <a:pPr lvl="1"/>
            <a:r>
              <a:rPr lang="en-US" dirty="0" smtClean="0"/>
              <a:t>The CA “signs” the key</a:t>
            </a:r>
          </a:p>
          <a:p>
            <a:pPr lvl="2"/>
            <a:r>
              <a:rPr lang="en-US" dirty="0" smtClean="0"/>
              <a:t>Locks my key in their padlock</a:t>
            </a:r>
          </a:p>
          <a:p>
            <a:pPr lvl="2"/>
            <a:r>
              <a:rPr lang="en-US" dirty="0" smtClean="0"/>
              <a:t>Anyone who opens it knows that it is verified by them</a:t>
            </a:r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710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Authentication with Certificates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Is rarely used</a:t>
            </a:r>
          </a:p>
          <a:p>
            <a:r>
              <a:rPr lang="en-US" dirty="0" smtClean="0"/>
              <a:t>Client needs a certificate</a:t>
            </a:r>
          </a:p>
          <a:p>
            <a:pPr lvl="1"/>
            <a:r>
              <a:rPr lang="en-US" dirty="0" smtClean="0"/>
              <a:t>Hard to prove who you are to the CA </a:t>
            </a:r>
          </a:p>
          <a:p>
            <a:pPr lvl="2"/>
            <a:r>
              <a:rPr lang="en-US" dirty="0" smtClean="0"/>
              <a:t>Implies costly</a:t>
            </a:r>
          </a:p>
          <a:p>
            <a:pPr lvl="1"/>
            <a:r>
              <a:rPr lang="en-US" dirty="0" smtClean="0"/>
              <a:t>Some countries have implemented this nationally (e.g. Denmark)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024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common 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Server-side TLS</a:t>
            </a:r>
          </a:p>
          <a:p>
            <a:pPr lvl="1"/>
            <a:r>
              <a:rPr lang="en-US" dirty="0" smtClean="0"/>
              <a:t>Every server is proven</a:t>
            </a:r>
          </a:p>
          <a:p>
            <a:r>
              <a:rPr lang="en-US" dirty="0" smtClean="0"/>
              <a:t>HTTP level authentication</a:t>
            </a:r>
          </a:p>
          <a:p>
            <a:pPr lvl="1"/>
            <a:r>
              <a:rPr lang="en-US" dirty="0" smtClean="0"/>
              <a:t>Basic </a:t>
            </a:r>
            <a:r>
              <a:rPr lang="en-US" dirty="0" err="1" smtClean="0"/>
              <a:t>Auth</a:t>
            </a:r>
            <a:endParaRPr lang="en-US" dirty="0" smtClean="0"/>
          </a:p>
          <a:p>
            <a:pPr lvl="1"/>
            <a:r>
              <a:rPr lang="en-US" dirty="0" smtClean="0"/>
              <a:t>Digest</a:t>
            </a:r>
          </a:p>
          <a:p>
            <a:pPr lvl="1"/>
            <a:r>
              <a:rPr lang="en-US" dirty="0" smtClean="0"/>
              <a:t>OAuth2 / </a:t>
            </a:r>
            <a:r>
              <a:rPr lang="en-US" dirty="0" err="1" smtClean="0"/>
              <a:t>OpenID</a:t>
            </a:r>
            <a:r>
              <a:rPr lang="en-US" dirty="0" smtClean="0"/>
              <a:t> Connect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097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6495" y="0"/>
            <a:ext cx="52675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974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Basic </a:t>
            </a:r>
            <a:r>
              <a:rPr lang="en-US" dirty="0" err="1" smtClean="0"/>
              <a:t>Auth</a:t>
            </a:r>
            <a:endParaRPr lang="en-US" dirty="0" smtClean="0"/>
          </a:p>
          <a:p>
            <a:pPr lvl="1"/>
            <a:r>
              <a:rPr lang="en-US" dirty="0" smtClean="0"/>
              <a:t>Easy, fast, effective</a:t>
            </a:r>
          </a:p>
          <a:p>
            <a:pPr lvl="1"/>
            <a:r>
              <a:rPr lang="en-US" dirty="0" smtClean="0"/>
              <a:t>Completely insecure except over HTTPS – base64 encoding</a:t>
            </a:r>
          </a:p>
          <a:p>
            <a:r>
              <a:rPr lang="en-US" dirty="0" smtClean="0"/>
              <a:t>Digest</a:t>
            </a:r>
          </a:p>
          <a:p>
            <a:pPr lvl="1"/>
            <a:r>
              <a:rPr lang="en-US" dirty="0" smtClean="0"/>
              <a:t>Hash of the password</a:t>
            </a:r>
          </a:p>
          <a:p>
            <a:r>
              <a:rPr lang="en-US" dirty="0" smtClean="0"/>
              <a:t>More on OAuth later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2851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</a:t>
            </a:r>
            <a:r>
              <a:rPr lang="en-US" dirty="0" err="1" smtClean="0"/>
              <a:t>vs</a:t>
            </a:r>
            <a:r>
              <a:rPr lang="en-US" dirty="0" smtClean="0"/>
              <a:t> Digest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60813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80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Include a signed hash in with the message</a:t>
            </a:r>
          </a:p>
          <a:p>
            <a:r>
              <a:rPr lang="en-US" dirty="0" smtClean="0"/>
              <a:t>Only the sender could do this</a:t>
            </a:r>
          </a:p>
          <a:p>
            <a:r>
              <a:rPr lang="en-US" dirty="0" smtClean="0"/>
              <a:t>If the message is modified or manipulated the receiver will calculate a different hash to the sender</a:t>
            </a:r>
          </a:p>
          <a:p>
            <a:r>
              <a:rPr lang="en-US" dirty="0" smtClean="0"/>
              <a:t>This is used for both integrity AND authenticity </a:t>
            </a:r>
          </a:p>
          <a:p>
            <a:pPr lvl="1"/>
            <a:r>
              <a:rPr lang="en-US" dirty="0" smtClean="0"/>
              <a:t>The signed hash is equivalent to signing the message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8409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Non-repudiation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This is done by passing back a signed hash of the signed hash!</a:t>
            </a:r>
          </a:p>
          <a:p>
            <a:r>
              <a:rPr lang="en-US" dirty="0" smtClean="0"/>
              <a:t>The receiver can prove that the sender sent the message (log the signed hash)</a:t>
            </a:r>
          </a:p>
          <a:p>
            <a:r>
              <a:rPr lang="en-US" dirty="0" smtClean="0"/>
              <a:t>The receiver then signs this and sends it back</a:t>
            </a:r>
            <a:endParaRPr lang="en-US" dirty="0"/>
          </a:p>
          <a:p>
            <a:r>
              <a:rPr lang="en-US" dirty="0" smtClean="0"/>
              <a:t>The sender logs this to prove that the receiver received the message</a:t>
            </a:r>
          </a:p>
        </p:txBody>
      </p:sp>
    </p:spTree>
    <p:extLst>
      <p:ext uri="{BB962C8B-B14F-4D97-AF65-F5344CB8AC3E}">
        <p14:creationId xmlns:p14="http://schemas.microsoft.com/office/powerpoint/2010/main" val="22683014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Availability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95" y="1417638"/>
            <a:ext cx="8102600" cy="539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09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Aims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Confidentiality</a:t>
            </a:r>
          </a:p>
          <a:p>
            <a:r>
              <a:rPr lang="en-US" dirty="0" smtClean="0"/>
              <a:t>Integrity</a:t>
            </a:r>
          </a:p>
          <a:p>
            <a:r>
              <a:rPr lang="en-US" dirty="0" smtClean="0"/>
              <a:t>Availability</a:t>
            </a:r>
          </a:p>
          <a:p>
            <a:r>
              <a:rPr lang="en-US" dirty="0" smtClean="0"/>
              <a:t>Authenticity</a:t>
            </a:r>
          </a:p>
          <a:p>
            <a:r>
              <a:rPr lang="en-US" dirty="0" smtClean="0"/>
              <a:t>Non-Repudiation</a:t>
            </a:r>
          </a:p>
          <a:p>
            <a:r>
              <a:rPr lang="en-US" dirty="0" smtClean="0"/>
              <a:t>Authorization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9677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Public Key Cryptography is based on mathematics of very large prime numbers</a:t>
            </a:r>
          </a:p>
          <a:p>
            <a:r>
              <a:rPr lang="en-US" dirty="0" smtClean="0"/>
              <a:t>The aim is that to break it will take many many years </a:t>
            </a:r>
          </a:p>
          <a:p>
            <a:pPr lvl="1"/>
            <a:r>
              <a:rPr lang="en-US" dirty="0" smtClean="0"/>
              <a:t>Though Quantum Computing will change that</a:t>
            </a:r>
          </a:p>
          <a:p>
            <a:r>
              <a:rPr lang="en-US" dirty="0" smtClean="0"/>
              <a:t>It is slow</a:t>
            </a:r>
          </a:p>
          <a:p>
            <a:r>
              <a:rPr lang="en-US" dirty="0" smtClean="0"/>
              <a:t>Usually PKC is only used for exchange of a secret key that is then used for a session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4752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99% of time used with only Server-Side authenticity</a:t>
            </a:r>
          </a:p>
          <a:p>
            <a:pPr lvl="1"/>
            <a:r>
              <a:rPr lang="en-US" dirty="0" smtClean="0"/>
              <a:t>Client validates the cert, and then authenticates via another model (e.g. Basic </a:t>
            </a:r>
            <a:r>
              <a:rPr lang="en-US" dirty="0" err="1" smtClean="0"/>
              <a:t>Auth</a:t>
            </a:r>
            <a:r>
              <a:rPr lang="en-US" dirty="0" smtClean="0"/>
              <a:t>, OAuth2, SAML2,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r>
              <a:rPr lang="en-US" dirty="0" smtClean="0"/>
              <a:t>Mutual SSL/TLS is where both sides authenticate</a:t>
            </a:r>
          </a:p>
          <a:p>
            <a:pPr lvl="1"/>
            <a:r>
              <a:rPr lang="en-US" dirty="0" smtClean="0"/>
              <a:t>Most usually used in server-server communications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5842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problem with passwords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cabbage</a:t>
            </a:r>
            <a:br>
              <a:rPr lang="en-US" dirty="0" smtClean="0"/>
            </a:br>
            <a:r>
              <a:rPr lang="en-US" dirty="0" smtClean="0">
                <a:solidFill>
                  <a:srgbClr val="FF0000"/>
                </a:solidFill>
              </a:rPr>
              <a:t>Sorry the password must be more than 8 chars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/>
              <a:t>boiled cabbage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Sorry, you must have a numerical character</a:t>
            </a:r>
          </a:p>
          <a:p>
            <a:pPr marL="0" indent="0">
              <a:buNone/>
            </a:pPr>
            <a:r>
              <a:rPr lang="en-US" dirty="0" smtClean="0"/>
              <a:t>1 boiled cabbage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Sorry, no blank spaces</a:t>
            </a:r>
          </a:p>
          <a:p>
            <a:pPr marL="0" indent="0">
              <a:buNone/>
            </a:pPr>
            <a:r>
              <a:rPr lang="en-US" dirty="0" smtClean="0"/>
              <a:t>50frickingboiledcabbages</a:t>
            </a:r>
            <a:br>
              <a:rPr lang="en-US" dirty="0" smtClean="0"/>
            </a:br>
            <a:r>
              <a:rPr lang="en-US" dirty="0" smtClean="0">
                <a:solidFill>
                  <a:srgbClr val="FF0000"/>
                </a:solidFill>
              </a:rPr>
              <a:t>Sorry, at least one upper case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/>
              <a:t>50FRICKINGboiledcabbages</a:t>
            </a:r>
            <a:br>
              <a:rPr lang="en-US" dirty="0" smtClean="0"/>
            </a:br>
            <a:r>
              <a:rPr lang="en-US" dirty="0" smtClean="0">
                <a:solidFill>
                  <a:srgbClr val="FF0000"/>
                </a:solidFill>
              </a:rPr>
              <a:t>Sorry, the password cannot have more than one upper case consecutively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/>
              <a:t>50FrickingBoiledCabbagesShovedSomewhereIfYouDon’tGiveMeAccess</a:t>
            </a:r>
            <a:br>
              <a:rPr lang="en-US" dirty="0" smtClean="0"/>
            </a:br>
            <a:r>
              <a:rPr lang="en-US" dirty="0" smtClean="0">
                <a:solidFill>
                  <a:srgbClr val="FF0000"/>
                </a:solidFill>
              </a:rPr>
              <a:t>Sorry, no punctuation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700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" y="0"/>
            <a:ext cx="85642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0890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" y="0"/>
            <a:ext cx="85642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15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" y="0"/>
            <a:ext cx="85642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240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935" y="1183335"/>
            <a:ext cx="7099219" cy="53367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6525733"/>
            <a:ext cx="73939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http://</a:t>
            </a:r>
            <a:r>
              <a:rPr lang="en-US" sz="1400" dirty="0" err="1"/>
              <a:t>www.developerdrive.com</a:t>
            </a:r>
            <a:r>
              <a:rPr lang="en-US" sz="1400" dirty="0"/>
              <a:t>/2013/05/creating-a-simple-to-do-application-%E2%80%93-part-3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4033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Third hit on Google </a:t>
            </a:r>
            <a:br>
              <a:rPr lang="en-US" dirty="0" smtClean="0"/>
            </a:br>
            <a:r>
              <a:rPr lang="en-US" sz="2700" dirty="0" smtClean="0"/>
              <a:t>“how to add authentication </a:t>
            </a:r>
            <a:r>
              <a:rPr lang="en-US" sz="2700" dirty="0" err="1" smtClean="0"/>
              <a:t>php</a:t>
            </a:r>
            <a:r>
              <a:rPr lang="en-US" sz="2700" dirty="0" smtClean="0"/>
              <a:t>”</a:t>
            </a:r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3590683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0"/>
            <a:ext cx="82945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700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Tokens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0"/>
            <a:ext cx="86305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977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Tokens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Kerberos Tickets</a:t>
            </a:r>
          </a:p>
          <a:p>
            <a:pPr lvl="1"/>
            <a:r>
              <a:rPr lang="en-US" dirty="0" smtClean="0"/>
              <a:t>Developed by MIT in the late 80’s onwards </a:t>
            </a:r>
          </a:p>
          <a:p>
            <a:pPr lvl="1"/>
            <a:r>
              <a:rPr lang="en-US" dirty="0" smtClean="0"/>
              <a:t>Designed to allow lots of campus machines to be secured easily (without having local UNIX password files!)</a:t>
            </a:r>
          </a:p>
          <a:p>
            <a:pPr lvl="1"/>
            <a:r>
              <a:rPr lang="en-US" dirty="0" smtClean="0"/>
              <a:t>Based on Needham-Schroder</a:t>
            </a:r>
          </a:p>
          <a:p>
            <a:r>
              <a:rPr lang="en-US" dirty="0" smtClean="0"/>
              <a:t>SAML/SAML2</a:t>
            </a:r>
          </a:p>
          <a:p>
            <a:pPr lvl="1"/>
            <a:r>
              <a:rPr lang="en-US" dirty="0" smtClean="0"/>
              <a:t>An XML version that has become a popular way of doing Single Sign On for the Web</a:t>
            </a:r>
          </a:p>
          <a:p>
            <a:pPr lvl="1"/>
            <a:r>
              <a:rPr lang="en-US" dirty="0" smtClean="0"/>
              <a:t>Used by Google Apps/Shibboleth/</a:t>
            </a:r>
            <a:r>
              <a:rPr lang="en-US" dirty="0" err="1" smtClean="0"/>
              <a:t>etc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03231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Real Life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5635" y="1600200"/>
            <a:ext cx="4237671" cy="45259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The </a:t>
            </a:r>
            <a:r>
              <a:rPr lang="en-US" b="1" dirty="0" smtClean="0"/>
              <a:t>opacity</a:t>
            </a:r>
            <a:r>
              <a:rPr lang="en-US" dirty="0" smtClean="0"/>
              <a:t> of the envelope provides confidentiality</a:t>
            </a:r>
          </a:p>
          <a:p>
            <a:r>
              <a:rPr lang="en-US" dirty="0" smtClean="0"/>
              <a:t>The </a:t>
            </a:r>
            <a:r>
              <a:rPr lang="en-US" b="1" dirty="0" smtClean="0"/>
              <a:t>seal</a:t>
            </a:r>
            <a:r>
              <a:rPr lang="en-US" dirty="0" smtClean="0"/>
              <a:t> on the envelope provides integrity</a:t>
            </a:r>
          </a:p>
          <a:p>
            <a:r>
              <a:rPr lang="en-US" dirty="0" smtClean="0"/>
              <a:t>Royal Mail hopefully provides availability</a:t>
            </a:r>
          </a:p>
          <a:p>
            <a:r>
              <a:rPr lang="en-US" dirty="0" smtClean="0"/>
              <a:t>The </a:t>
            </a:r>
            <a:r>
              <a:rPr lang="en-US" b="1" dirty="0" smtClean="0"/>
              <a:t>signature</a:t>
            </a:r>
            <a:r>
              <a:rPr lang="en-US" dirty="0" smtClean="0"/>
              <a:t> provides authenticity</a:t>
            </a:r>
          </a:p>
          <a:p>
            <a:r>
              <a:rPr lang="en-US" dirty="0" smtClean="0"/>
              <a:t>The </a:t>
            </a:r>
            <a:r>
              <a:rPr lang="en-US" b="1" dirty="0" smtClean="0"/>
              <a:t>proof of posting</a:t>
            </a:r>
            <a:r>
              <a:rPr lang="en-US" dirty="0" smtClean="0"/>
              <a:t> and “</a:t>
            </a:r>
            <a:r>
              <a:rPr lang="en-US" b="1" dirty="0" smtClean="0"/>
              <a:t>signed-for</a:t>
            </a:r>
            <a:r>
              <a:rPr lang="en-US" dirty="0" smtClean="0"/>
              <a:t>” provide non-repudiation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3118" y="1615024"/>
            <a:ext cx="3327400" cy="25527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72000" y="4751496"/>
            <a:ext cx="4572000" cy="120032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400" b="1" i="1" dirty="0">
                <a:latin typeface="Montserrat"/>
                <a:cs typeface="Montserrat"/>
              </a:rPr>
              <a:t>None of these match up to the standards of electronic security</a:t>
            </a:r>
          </a:p>
        </p:txBody>
      </p:sp>
    </p:spTree>
    <p:extLst>
      <p:ext uri="{BB962C8B-B14F-4D97-AF65-F5344CB8AC3E}">
        <p14:creationId xmlns:p14="http://schemas.microsoft.com/office/powerpoint/2010/main" val="27172080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LinkedIn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LinkedIn used to ask for your Gmail </a:t>
            </a:r>
            <a:r>
              <a:rPr lang="en-US" dirty="0" err="1" smtClean="0"/>
              <a:t>userid</a:t>
            </a:r>
            <a:r>
              <a:rPr lang="en-US" dirty="0" smtClean="0"/>
              <a:t> and password</a:t>
            </a:r>
          </a:p>
          <a:p>
            <a:r>
              <a:rPr lang="en-US" dirty="0" smtClean="0"/>
              <a:t>They said they would only use this to get your contact list for certain purposes and would delete afterwards</a:t>
            </a:r>
          </a:p>
          <a:p>
            <a:r>
              <a:rPr lang="en-US" dirty="0" smtClean="0"/>
              <a:t>What do you think?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338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800" y="0"/>
            <a:ext cx="6502400" cy="684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704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OAuth Terminology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Resource Owner</a:t>
            </a:r>
          </a:p>
          <a:p>
            <a:pPr lvl="1"/>
            <a:r>
              <a:rPr lang="en-US" dirty="0" smtClean="0"/>
              <a:t>The end user or logical owner of the resource</a:t>
            </a:r>
          </a:p>
          <a:p>
            <a:pPr lvl="1"/>
            <a:r>
              <a:rPr lang="en-US" i="1" dirty="0" smtClean="0"/>
              <a:t>The </a:t>
            </a:r>
            <a:r>
              <a:rPr lang="en-US" i="1" dirty="0" err="1" smtClean="0"/>
              <a:t>gmail</a:t>
            </a:r>
            <a:r>
              <a:rPr lang="en-US" i="1" dirty="0" smtClean="0"/>
              <a:t> user</a:t>
            </a:r>
          </a:p>
          <a:p>
            <a:r>
              <a:rPr lang="en-US" dirty="0" smtClean="0"/>
              <a:t>Resource Server </a:t>
            </a:r>
          </a:p>
          <a:p>
            <a:pPr lvl="1"/>
            <a:r>
              <a:rPr lang="en-US" dirty="0" smtClean="0"/>
              <a:t>The server that contains or controls access to the resource</a:t>
            </a:r>
          </a:p>
          <a:p>
            <a:pPr lvl="1"/>
            <a:r>
              <a:rPr lang="en-US" i="1" dirty="0" smtClean="0"/>
              <a:t>The contact list</a:t>
            </a:r>
          </a:p>
          <a:p>
            <a:r>
              <a:rPr lang="en-US" dirty="0" smtClean="0"/>
              <a:t>Client</a:t>
            </a:r>
          </a:p>
          <a:p>
            <a:pPr lvl="1"/>
            <a:r>
              <a:rPr lang="en-US" dirty="0" smtClean="0"/>
              <a:t>The system looking for access to the resource</a:t>
            </a:r>
          </a:p>
          <a:p>
            <a:pPr lvl="1"/>
            <a:r>
              <a:rPr lang="en-US" i="1" dirty="0" smtClean="0"/>
              <a:t>LinkedIn</a:t>
            </a:r>
          </a:p>
          <a:p>
            <a:r>
              <a:rPr lang="en-US" dirty="0" smtClean="0"/>
              <a:t>Authorization Server</a:t>
            </a:r>
          </a:p>
          <a:p>
            <a:pPr lvl="1"/>
            <a:r>
              <a:rPr lang="en-US" dirty="0" smtClean="0"/>
              <a:t>The system that maintains the user identity and issuing tokens</a:t>
            </a:r>
          </a:p>
          <a:p>
            <a:pPr lvl="1"/>
            <a:r>
              <a:rPr lang="en-US" i="1" dirty="0" smtClean="0"/>
              <a:t>Google identity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970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9100"/>
            <a:ext cx="8229600" cy="1143000"/>
          </a:xfrm>
        </p:spPr>
        <p:txBody>
          <a:bodyPr/>
          <a:lstStyle/>
          <a:p>
            <a:r>
              <a:rPr lang="en-US" dirty="0" smtClean="0"/>
              <a:t>The more detailed version!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306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700" y="0"/>
            <a:ext cx="73272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93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Criticisms of OAuth2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>
                <a:hlinkClick r:id="rId2"/>
              </a:rPr>
              <a:t>http://hueniverse.com/2012/07/oauth-2-0-and-the-road-to-hell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	“When </a:t>
            </a:r>
            <a:r>
              <a:rPr lang="en-US" dirty="0"/>
              <a:t>compared with OAuth 1.0, the 2.0 specification is more complex, less interoperable, less useful, more incomplete, and most importantly, less secure</a:t>
            </a:r>
            <a:r>
              <a:rPr lang="en-US" dirty="0" smtClean="0"/>
              <a:t>.”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Main concern: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Bearer </a:t>
            </a:r>
            <a:r>
              <a:rPr lang="en-US" dirty="0" err="1" smtClean="0"/>
              <a:t>tokens+TLS</a:t>
            </a:r>
            <a:r>
              <a:rPr lang="en-US" dirty="0" smtClean="0"/>
              <a:t> </a:t>
            </a:r>
            <a:r>
              <a:rPr lang="en-US" dirty="0" err="1" smtClean="0"/>
              <a:t>vs</a:t>
            </a:r>
            <a:r>
              <a:rPr lang="en-US" dirty="0" smtClean="0"/>
              <a:t> client signature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662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retrospective reasoning for OAuth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Two significant factors:</a:t>
            </a:r>
          </a:p>
          <a:p>
            <a:pPr lvl="1"/>
            <a:r>
              <a:rPr lang="en-US" dirty="0" smtClean="0"/>
              <a:t>Billions of users do not fit well into traditional hierarchical models</a:t>
            </a:r>
          </a:p>
          <a:p>
            <a:pPr lvl="2"/>
            <a:r>
              <a:rPr lang="en-US" dirty="0" smtClean="0"/>
              <a:t>Graph-based, user directed approaches work better – Facebook Friends, Google Circles</a:t>
            </a:r>
          </a:p>
          <a:p>
            <a:pPr lvl="1"/>
            <a:r>
              <a:rPr lang="en-US" dirty="0" smtClean="0"/>
              <a:t>The Web and REST architecture inherently promotes linked websites, ecosystems, federation</a:t>
            </a:r>
          </a:p>
          <a:p>
            <a:r>
              <a:rPr lang="en-US" dirty="0" smtClean="0"/>
              <a:t>At the same time the web protocols make this easier to do in a standard, interoperable way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036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804" y="2746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Web Services Security</a:t>
            </a:r>
            <a:br>
              <a:rPr lang="en-US" dirty="0" smtClean="0"/>
            </a:br>
            <a:r>
              <a:rPr lang="en-US" sz="3100" dirty="0" smtClean="0"/>
              <a:t>Much more powerful but very complex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WS-Security</a:t>
            </a:r>
          </a:p>
          <a:p>
            <a:pPr lvl="1"/>
            <a:r>
              <a:rPr lang="en-US" dirty="0" smtClean="0"/>
              <a:t>Provides Message level encryption, signature and authentication</a:t>
            </a:r>
          </a:p>
          <a:p>
            <a:r>
              <a:rPr lang="en-US" dirty="0" smtClean="0"/>
              <a:t>WS-</a:t>
            </a:r>
            <a:r>
              <a:rPr lang="en-US" dirty="0" err="1" smtClean="0"/>
              <a:t>SecurityPolicy</a:t>
            </a:r>
            <a:endParaRPr lang="en-US" dirty="0" smtClean="0"/>
          </a:p>
          <a:p>
            <a:pPr lvl="1"/>
            <a:r>
              <a:rPr lang="en-US" dirty="0" smtClean="0"/>
              <a:t>Allows services to publish their security requirements</a:t>
            </a:r>
          </a:p>
          <a:p>
            <a:r>
              <a:rPr lang="en-US" dirty="0" smtClean="0"/>
              <a:t>WS-</a:t>
            </a:r>
            <a:r>
              <a:rPr lang="en-US" dirty="0" err="1" smtClean="0"/>
              <a:t>SecureConversation</a:t>
            </a:r>
            <a:endParaRPr lang="en-US" dirty="0" smtClean="0"/>
          </a:p>
          <a:p>
            <a:pPr lvl="1"/>
            <a:r>
              <a:rPr lang="en-US" dirty="0" smtClean="0"/>
              <a:t>Greater efficiency by bootstrapping fast cryptography for a session</a:t>
            </a:r>
          </a:p>
          <a:p>
            <a:r>
              <a:rPr lang="en-US" dirty="0" smtClean="0"/>
              <a:t>WS-Trust</a:t>
            </a:r>
          </a:p>
          <a:p>
            <a:pPr lvl="1"/>
            <a:r>
              <a:rPr lang="en-US" dirty="0" smtClean="0"/>
              <a:t>Token-based security (</a:t>
            </a:r>
            <a:r>
              <a:rPr lang="en-US" dirty="0" err="1" smtClean="0"/>
              <a:t>inc</a:t>
            </a:r>
            <a:r>
              <a:rPr lang="en-US" dirty="0" smtClean="0"/>
              <a:t> Kerberos and SAML)</a:t>
            </a:r>
          </a:p>
          <a:p>
            <a:r>
              <a:rPr lang="en-US" dirty="0" smtClean="0"/>
              <a:t>WS-Federation</a:t>
            </a:r>
          </a:p>
          <a:p>
            <a:pPr lvl="1"/>
            <a:r>
              <a:rPr lang="en-US" dirty="0" smtClean="0"/>
              <a:t>Federated security using WS-Trust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7776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Traditionally Authorization has been</a:t>
            </a:r>
          </a:p>
          <a:p>
            <a:pPr lvl="1"/>
            <a:r>
              <a:rPr lang="en-US" dirty="0" smtClean="0"/>
              <a:t>Role-based</a:t>
            </a:r>
          </a:p>
          <a:p>
            <a:pPr lvl="2"/>
            <a:r>
              <a:rPr lang="en-US" dirty="0" smtClean="0"/>
              <a:t>If I am a manager then I can look at salaries</a:t>
            </a:r>
          </a:p>
          <a:p>
            <a:pPr lvl="2"/>
            <a:r>
              <a:rPr lang="en-US" dirty="0" smtClean="0"/>
              <a:t>Based only on user </a:t>
            </a:r>
          </a:p>
          <a:p>
            <a:pPr lvl="1"/>
            <a:r>
              <a:rPr lang="en-US" dirty="0" smtClean="0"/>
              <a:t>Hard-coded</a:t>
            </a:r>
          </a:p>
          <a:p>
            <a:pPr lvl="2"/>
            <a:r>
              <a:rPr lang="en-US" dirty="0" smtClean="0"/>
              <a:t>Authorization rules encapsulated in code and applications</a:t>
            </a:r>
          </a:p>
        </p:txBody>
      </p:sp>
    </p:spTree>
    <p:extLst>
      <p:ext uri="{BB962C8B-B14F-4D97-AF65-F5344CB8AC3E}">
        <p14:creationId xmlns:p14="http://schemas.microsoft.com/office/powerpoint/2010/main" val="17997267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with RBAC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Problems with this are:</a:t>
            </a:r>
          </a:p>
          <a:p>
            <a:pPr lvl="1"/>
            <a:r>
              <a:rPr lang="en-US" dirty="0"/>
              <a:t>Doesn’t correctly model the real world</a:t>
            </a:r>
          </a:p>
          <a:p>
            <a:pPr lvl="2"/>
            <a:r>
              <a:rPr lang="en-US" dirty="0"/>
              <a:t>I should only be able to see my team’s salaries, and only while participating in the salary review process</a:t>
            </a:r>
          </a:p>
          <a:p>
            <a:pPr lvl="1"/>
            <a:r>
              <a:rPr lang="en-US" dirty="0"/>
              <a:t>Hard to evolve</a:t>
            </a:r>
          </a:p>
          <a:p>
            <a:pPr lvl="1"/>
            <a:r>
              <a:rPr lang="en-US" dirty="0"/>
              <a:t>Hard to manage compliance</a:t>
            </a:r>
          </a:p>
          <a:p>
            <a:pPr lvl="2"/>
            <a:r>
              <a:rPr lang="en-US" dirty="0"/>
              <a:t>How do I find out who can make a trade of $30m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681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Confidentiality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Provided by Encryption</a:t>
            </a:r>
          </a:p>
          <a:p>
            <a:r>
              <a:rPr lang="en-US" dirty="0" smtClean="0"/>
              <a:t>On the web, 99% of the time using TLS </a:t>
            </a:r>
          </a:p>
          <a:p>
            <a:r>
              <a:rPr lang="en-US" dirty="0" smtClean="0"/>
              <a:t>TLS is the successor to SSL </a:t>
            </a:r>
          </a:p>
          <a:p>
            <a:pPr lvl="1"/>
            <a:r>
              <a:rPr lang="en-US" dirty="0" smtClean="0"/>
              <a:t>And often referred to as SSL!</a:t>
            </a:r>
          </a:p>
          <a:p>
            <a:r>
              <a:rPr lang="en-US" dirty="0" smtClean="0"/>
              <a:t>If you want to understand TLS well, this is about the best resource I’ve seen:</a:t>
            </a:r>
          </a:p>
          <a:p>
            <a:r>
              <a:rPr lang="en-US" dirty="0">
                <a:hlinkClick r:id="rId2"/>
              </a:rPr>
              <a:t>http://www.moserware.com/2009/06/first-few-milliseconds-of-</a:t>
            </a:r>
            <a:r>
              <a:rPr lang="en-US" dirty="0" smtClean="0">
                <a:hlinkClick r:id="rId2"/>
              </a:rPr>
              <a:t>https.html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5098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Policy Based Access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Delegate access control decisions to a “Policy Decision Point”</a:t>
            </a:r>
          </a:p>
          <a:p>
            <a:r>
              <a:rPr lang="en-US" dirty="0" err="1" smtClean="0"/>
              <a:t>Utilise</a:t>
            </a:r>
            <a:r>
              <a:rPr lang="en-US" dirty="0" smtClean="0"/>
              <a:t> more information in the decision</a:t>
            </a:r>
          </a:p>
          <a:p>
            <a:r>
              <a:rPr lang="en-US" dirty="0" err="1" smtClean="0"/>
              <a:t>Externalise</a:t>
            </a:r>
            <a:r>
              <a:rPr lang="en-US" dirty="0" smtClean="0"/>
              <a:t> the decision from the code</a:t>
            </a:r>
          </a:p>
        </p:txBody>
      </p:sp>
    </p:spTree>
    <p:extLst>
      <p:ext uri="{BB962C8B-B14F-4D97-AF65-F5344CB8AC3E}">
        <p14:creationId xmlns:p14="http://schemas.microsoft.com/office/powerpoint/2010/main" val="19077860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XACML 3.0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XML language for capturing authorization and entitlement </a:t>
            </a:r>
          </a:p>
          <a:p>
            <a:r>
              <a:rPr lang="en-US" dirty="0" smtClean="0"/>
              <a:t>Together with a powerful model</a:t>
            </a:r>
            <a:endParaRPr lang="en-US" dirty="0"/>
          </a:p>
          <a:p>
            <a:r>
              <a:rPr lang="en-US" dirty="0" smtClean="0"/>
              <a:t>Terminology</a:t>
            </a:r>
          </a:p>
          <a:p>
            <a:pPr lvl="1"/>
            <a:r>
              <a:rPr lang="en-US" dirty="0" smtClean="0"/>
              <a:t>Policy Decision Point (PDP)</a:t>
            </a:r>
          </a:p>
          <a:p>
            <a:pPr lvl="1"/>
            <a:r>
              <a:rPr lang="en-US" dirty="0" smtClean="0"/>
              <a:t>Policy Enforcement Point (PEP)</a:t>
            </a:r>
          </a:p>
          <a:p>
            <a:pPr lvl="1"/>
            <a:r>
              <a:rPr lang="en-US" dirty="0" smtClean="0"/>
              <a:t>Policy Administration Point (PAP)</a:t>
            </a:r>
          </a:p>
          <a:p>
            <a:pPr lvl="1"/>
            <a:r>
              <a:rPr lang="en-US" dirty="0" smtClean="0"/>
              <a:t>Policy Information Point (PIP)</a:t>
            </a:r>
          </a:p>
        </p:txBody>
      </p:sp>
    </p:spTree>
    <p:extLst>
      <p:ext uri="{BB962C8B-B14F-4D97-AF65-F5344CB8AC3E}">
        <p14:creationId xmlns:p14="http://schemas.microsoft.com/office/powerpoint/2010/main" val="19736548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00" y="0"/>
            <a:ext cx="8558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023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you do with XACML?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Encode rules such as:</a:t>
            </a:r>
          </a:p>
          <a:p>
            <a:r>
              <a:rPr lang="en-US" dirty="0" smtClean="0"/>
              <a:t>X can access record Y if:</a:t>
            </a:r>
          </a:p>
          <a:p>
            <a:pPr lvl="1"/>
            <a:r>
              <a:rPr lang="en-US" dirty="0" smtClean="0"/>
              <a:t>X is the patient for record Y</a:t>
            </a:r>
          </a:p>
          <a:p>
            <a:pPr lvl="1"/>
            <a:r>
              <a:rPr lang="en-US" dirty="0" smtClean="0"/>
              <a:t>X is the doctor of the patient and working on the patients behalf</a:t>
            </a:r>
          </a:p>
          <a:p>
            <a:pPr lvl="1"/>
            <a:r>
              <a:rPr lang="en-US" dirty="0" smtClean="0"/>
              <a:t>X is the guardian or parent of the patient</a:t>
            </a:r>
            <a:endParaRPr lang="en-US" dirty="0"/>
          </a:p>
          <a:p>
            <a:r>
              <a:rPr lang="en-US" dirty="0" smtClean="0"/>
              <a:t>How does this data get to the decision point?</a:t>
            </a:r>
          </a:p>
          <a:p>
            <a:pPr lvl="1"/>
            <a:r>
              <a:rPr lang="en-US" dirty="0" smtClean="0"/>
              <a:t>In claims (e.g. there may be a claim saying that the doctor is logged into the hospital records system)</a:t>
            </a:r>
          </a:p>
          <a:p>
            <a:pPr lvl="1"/>
            <a:r>
              <a:rPr lang="en-US" dirty="0" smtClean="0"/>
              <a:t>In further information available to the PIP</a:t>
            </a:r>
          </a:p>
          <a:p>
            <a:pPr lvl="2"/>
            <a:r>
              <a:rPr lang="en-US" dirty="0" smtClean="0"/>
              <a:t>LDAP lookup shows I am Z’s guardian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86869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WSO2 Identity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An Open Source identity gateway and identity management system</a:t>
            </a:r>
          </a:p>
          <a:p>
            <a:pPr lvl="1"/>
            <a:r>
              <a:rPr lang="en-US" sz="2400" dirty="0" smtClean="0"/>
              <a:t>Works with existing user systems including LDAP, </a:t>
            </a:r>
            <a:r>
              <a:rPr lang="en-US" sz="2400" dirty="0" err="1" smtClean="0"/>
              <a:t>ActiveDirectory</a:t>
            </a:r>
            <a:r>
              <a:rPr lang="en-US" sz="2400" dirty="0" smtClean="0"/>
              <a:t> and RDBMS user stores</a:t>
            </a:r>
          </a:p>
          <a:p>
            <a:pPr lvl="1"/>
            <a:r>
              <a:rPr lang="en-US" sz="2400" dirty="0" smtClean="0"/>
              <a:t>Provisioning by self-signup as well as SCIM</a:t>
            </a:r>
          </a:p>
          <a:p>
            <a:pPr lvl="1"/>
            <a:r>
              <a:rPr lang="en-US" sz="2400" dirty="0" smtClean="0"/>
              <a:t>Single Sign on with SAML2 and </a:t>
            </a:r>
            <a:r>
              <a:rPr lang="en-US" sz="2400" dirty="0" err="1" smtClean="0"/>
              <a:t>OpenID</a:t>
            </a:r>
            <a:r>
              <a:rPr lang="en-US" sz="2400" dirty="0" smtClean="0"/>
              <a:t> Connect</a:t>
            </a:r>
          </a:p>
          <a:p>
            <a:pPr lvl="1"/>
            <a:r>
              <a:rPr lang="en-US" sz="2400" dirty="0" smtClean="0"/>
              <a:t>Authorization and access control via XACML 3.0</a:t>
            </a:r>
          </a:p>
          <a:p>
            <a:pPr lvl="1"/>
            <a:r>
              <a:rPr lang="en-US" sz="2400" dirty="0" smtClean="0"/>
              <a:t>Kerberos, WS-Trust, </a:t>
            </a:r>
            <a:r>
              <a:rPr lang="en-US" sz="2400" dirty="0" err="1" smtClean="0"/>
              <a:t>OpenID</a:t>
            </a:r>
            <a:r>
              <a:rPr lang="en-US" sz="2400" dirty="0" smtClean="0"/>
              <a:t>, </a:t>
            </a:r>
            <a:r>
              <a:rPr lang="en-US" sz="2400" dirty="0" err="1" smtClean="0"/>
              <a:t>etc</a:t>
            </a:r>
            <a:endParaRPr lang="en-US" sz="2400" dirty="0" smtClean="0"/>
          </a:p>
          <a:p>
            <a:pPr lvl="1"/>
            <a:r>
              <a:rPr lang="en-US" sz="2400" dirty="0">
                <a:hlinkClick r:id="rId2"/>
              </a:rPr>
              <a:t>http://wso2.com/products/identity-server/</a:t>
            </a:r>
            <a:r>
              <a:rPr lang="en-US" sz="2400" dirty="0"/>
              <a:t> </a:t>
            </a:r>
            <a:r>
              <a:rPr lang="en-US" sz="2400" dirty="0" smtClean="0"/>
              <a:t> </a:t>
            </a:r>
            <a:endParaRPr lang="en-US" sz="2400" dirty="0"/>
          </a:p>
          <a:p>
            <a:pPr marL="457200" lvl="1" indent="0">
              <a:buNone/>
            </a:pPr>
            <a:endParaRPr lang="en-US" sz="2400" dirty="0" smtClean="0"/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73345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Applied </a:t>
            </a:r>
            <a:r>
              <a:rPr lang="en-US" dirty="0" smtClean="0"/>
              <a:t>Cryptography, Second Edition, Bruce </a:t>
            </a:r>
            <a:r>
              <a:rPr lang="en-US" dirty="0" err="1" smtClean="0"/>
              <a:t>Schneier</a:t>
            </a:r>
            <a:r>
              <a:rPr lang="en-US" dirty="0" smtClean="0"/>
              <a:t>, John </a:t>
            </a:r>
            <a:r>
              <a:rPr lang="en-US" dirty="0"/>
              <a:t>Wiley &amp; Sons, </a:t>
            </a:r>
            <a:r>
              <a:rPr lang="en-US" dirty="0" smtClean="0"/>
              <a:t>1996, ISBN </a:t>
            </a:r>
            <a:r>
              <a:rPr lang="en-US" dirty="0"/>
              <a:t>0-471-11709-9 </a:t>
            </a:r>
            <a:endParaRPr lang="en-US" dirty="0" smtClean="0"/>
          </a:p>
          <a:p>
            <a:r>
              <a:rPr lang="en-US" dirty="0"/>
              <a:t>Web Services </a:t>
            </a:r>
            <a:r>
              <a:rPr lang="en-US" dirty="0" smtClean="0"/>
              <a:t>Security, </a:t>
            </a:r>
            <a:r>
              <a:rPr lang="en-US" dirty="0"/>
              <a:t>Mark O’Neill, 2003, </a:t>
            </a:r>
            <a:r>
              <a:rPr lang="en-US"/>
              <a:t>ISBN </a:t>
            </a:r>
            <a:r>
              <a:rPr lang="en-US" smtClean="0"/>
              <a:t>0072224711</a:t>
            </a:r>
            <a:endParaRPr lang="en-US" dirty="0" smtClean="0"/>
          </a:p>
          <a:p>
            <a:r>
              <a:rPr lang="en-US" dirty="0" smtClean="0"/>
              <a:t>Google (sorry but there are too many links!)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868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Encryption is pointless without authenticity/identity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If I encrypt the message aimed at the wrong person, I have failed</a:t>
            </a:r>
          </a:p>
          <a:p>
            <a:r>
              <a:rPr lang="en-US" dirty="0" smtClean="0"/>
              <a:t>Encryption key distribution was the biggest issue until</a:t>
            </a:r>
          </a:p>
          <a:p>
            <a:pPr lvl="1"/>
            <a:r>
              <a:rPr lang="en-US" dirty="0" smtClean="0"/>
              <a:t>1973: Ellis, Cocks and Williamson of GCHQ created first “non-secret crypto” </a:t>
            </a:r>
          </a:p>
          <a:p>
            <a:pPr lvl="2"/>
            <a:r>
              <a:rPr lang="en-US" dirty="0" smtClean="0"/>
              <a:t>Only made public in 1997</a:t>
            </a:r>
          </a:p>
          <a:p>
            <a:pPr lvl="1"/>
            <a:r>
              <a:rPr lang="en-US" dirty="0" smtClean="0"/>
              <a:t>1976: </a:t>
            </a:r>
            <a:r>
              <a:rPr lang="en-US" dirty="0" err="1" smtClean="0"/>
              <a:t>Diffie</a:t>
            </a:r>
            <a:r>
              <a:rPr lang="en-US" dirty="0" smtClean="0"/>
              <a:t> </a:t>
            </a:r>
            <a:r>
              <a:rPr lang="en-US" dirty="0" err="1" smtClean="0"/>
              <a:t>Helman</a:t>
            </a:r>
            <a:r>
              <a:rPr lang="en-US" dirty="0" smtClean="0"/>
              <a:t> key exchange</a:t>
            </a:r>
          </a:p>
          <a:p>
            <a:pPr lvl="1"/>
            <a:r>
              <a:rPr lang="en-US" dirty="0" smtClean="0"/>
              <a:t>1977: </a:t>
            </a:r>
            <a:r>
              <a:rPr lang="en-US" dirty="0" err="1" smtClean="0"/>
              <a:t>Rivest</a:t>
            </a:r>
            <a:r>
              <a:rPr lang="en-US" dirty="0" smtClean="0"/>
              <a:t> Shamir </a:t>
            </a:r>
            <a:r>
              <a:rPr lang="en-US" dirty="0" err="1" smtClean="0"/>
              <a:t>Adleman</a:t>
            </a:r>
            <a:r>
              <a:rPr lang="en-US" dirty="0" smtClean="0"/>
              <a:t> (RSA) public key cryptography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928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simple analogy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Padlocks which cannot be explored, re-engineered or re-used</a:t>
            </a:r>
          </a:p>
          <a:p>
            <a:r>
              <a:rPr lang="en-US" dirty="0" smtClean="0"/>
              <a:t>Keys which cannot be reverse-engineered into a padlock</a:t>
            </a:r>
          </a:p>
        </p:txBody>
      </p:sp>
    </p:spTree>
    <p:extLst>
      <p:ext uri="{BB962C8B-B14F-4D97-AF65-F5344CB8AC3E}">
        <p14:creationId xmlns:p14="http://schemas.microsoft.com/office/powerpoint/2010/main" val="3457867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Public Key Encryption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837" y="1969609"/>
            <a:ext cx="1606484" cy="14044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8660" y="5001149"/>
            <a:ext cx="1659515" cy="117395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7030" y="1465815"/>
            <a:ext cx="86613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>
                <a:latin typeface="Montserrat"/>
                <a:cs typeface="Montserrat"/>
              </a:rPr>
              <a:t>You send out as many padlocks as you like, but you keep the key secret</a:t>
            </a:r>
          </a:p>
          <a:p>
            <a:endParaRPr lang="en-US" dirty="0">
              <a:latin typeface="Montserrat"/>
              <a:cs typeface="Montserra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7030" y="3653755"/>
            <a:ext cx="79355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Montserrat"/>
                <a:cs typeface="Montserrat"/>
              </a:rPr>
              <a:t>2. I lock the message in a box with YOUR padlock and send it to you</a:t>
            </a:r>
          </a:p>
          <a:p>
            <a:endParaRPr lang="en-US" dirty="0">
              <a:latin typeface="Montserrat"/>
              <a:cs typeface="Montserra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7030" y="5588126"/>
            <a:ext cx="6891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Montserrat"/>
                <a:cs typeface="Montserrat"/>
              </a:rPr>
              <a:t>3. Only you have the key, so only you can read the message</a:t>
            </a:r>
            <a:endParaRPr lang="en-US" dirty="0">
              <a:latin typeface="Montserrat"/>
              <a:cs typeface="Montserrat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321" y="1969609"/>
            <a:ext cx="1606484" cy="140449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4805" y="1969609"/>
            <a:ext cx="1606484" cy="140449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1563" y="4092193"/>
            <a:ext cx="1606484" cy="140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100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Authenticity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Need to Sign the message</a:t>
            </a:r>
          </a:p>
          <a:p>
            <a:r>
              <a:rPr lang="en-US" dirty="0" smtClean="0"/>
              <a:t>Now I send out lots of keys but keep the padlocks secret</a:t>
            </a:r>
            <a:br>
              <a:rPr lang="en-US" dirty="0" smtClean="0"/>
            </a:b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Anything I lock up in a box with my padlock must come from me</a:t>
            </a:r>
          </a:p>
          <a:p>
            <a:r>
              <a:rPr lang="en-US" dirty="0" smtClean="0"/>
              <a:t>Anyone can unlock it and verify its from me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292" y="2991382"/>
            <a:ext cx="1659515" cy="11739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7377" y="2991382"/>
            <a:ext cx="1659515" cy="11739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2462" y="2991382"/>
            <a:ext cx="1659515" cy="11739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547" y="2991382"/>
            <a:ext cx="1659515" cy="117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504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Take a message and create a fixed size result</a:t>
            </a:r>
          </a:p>
          <a:p>
            <a:pPr lvl="1"/>
            <a:r>
              <a:rPr lang="en-US" dirty="0" smtClean="0"/>
              <a:t>E.g. 256 bits of data</a:t>
            </a:r>
          </a:p>
          <a:p>
            <a:r>
              <a:rPr lang="en-US" dirty="0" smtClean="0"/>
              <a:t>The aim of a hash function is to have no duplicate hits, and a random distribution of responses</a:t>
            </a:r>
          </a:p>
          <a:p>
            <a:pPr lvl="1"/>
            <a:r>
              <a:rPr lang="en-US" dirty="0" smtClean="0"/>
              <a:t>The only way to find the input from the output is a dictionary attack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0993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1591</TotalTime>
  <Words>1771</Words>
  <Application>Microsoft Macintosh PowerPoint</Application>
  <PresentationFormat>On-screen Show (4:3)</PresentationFormat>
  <Paragraphs>267</Paragraphs>
  <Slides>45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6" baseType="lpstr">
      <vt:lpstr>Office Theme</vt:lpstr>
      <vt:lpstr>Introduction to SOA Security</vt:lpstr>
      <vt:lpstr>Security Aims</vt:lpstr>
      <vt:lpstr>In Real Life</vt:lpstr>
      <vt:lpstr>Confidentiality</vt:lpstr>
      <vt:lpstr>Encryption is pointless without authenticity/identity</vt:lpstr>
      <vt:lpstr>A simple analogy</vt:lpstr>
      <vt:lpstr>Public Key Encryption</vt:lpstr>
      <vt:lpstr>Authenticity</vt:lpstr>
      <vt:lpstr>Hash functions</vt:lpstr>
      <vt:lpstr>Signatures</vt:lpstr>
      <vt:lpstr>Certificate Authority</vt:lpstr>
      <vt:lpstr>Authentication with Certificates</vt:lpstr>
      <vt:lpstr>More common authentication</vt:lpstr>
      <vt:lpstr>PowerPoint Presentation</vt:lpstr>
      <vt:lpstr>HTTP Authentication</vt:lpstr>
      <vt:lpstr>Basic vs Digest</vt:lpstr>
      <vt:lpstr>Integrity</vt:lpstr>
      <vt:lpstr>Non-repudiation</vt:lpstr>
      <vt:lpstr>Availability</vt:lpstr>
      <vt:lpstr>Performance</vt:lpstr>
      <vt:lpstr>TLS</vt:lpstr>
      <vt:lpstr>The problem with passwords</vt:lpstr>
      <vt:lpstr>PowerPoint Presentation</vt:lpstr>
      <vt:lpstr>PowerPoint Presentation</vt:lpstr>
      <vt:lpstr>PowerPoint Presentation</vt:lpstr>
      <vt:lpstr>Third hit on Google  “how to add authentication php”</vt:lpstr>
      <vt:lpstr>PowerPoint Presentation</vt:lpstr>
      <vt:lpstr>Tokens</vt:lpstr>
      <vt:lpstr>Tokens</vt:lpstr>
      <vt:lpstr>LinkedIn example</vt:lpstr>
      <vt:lpstr>PowerPoint Presentation</vt:lpstr>
      <vt:lpstr>OAuth Terminology</vt:lpstr>
      <vt:lpstr>The more detailed version!</vt:lpstr>
      <vt:lpstr>PowerPoint Presentation</vt:lpstr>
      <vt:lpstr>Criticisms of OAuth2</vt:lpstr>
      <vt:lpstr>A retrospective reasoning for OAuth</vt:lpstr>
      <vt:lpstr>Web Services Security Much more powerful but very complex</vt:lpstr>
      <vt:lpstr>Access Control</vt:lpstr>
      <vt:lpstr>Problems with RBAC</vt:lpstr>
      <vt:lpstr>Policy Based Access Control</vt:lpstr>
      <vt:lpstr>XACML 3.0</vt:lpstr>
      <vt:lpstr>PowerPoint Presentation</vt:lpstr>
      <vt:lpstr>What can you do with XACML?</vt:lpstr>
      <vt:lpstr>WSO2 Identity Server</vt:lpstr>
      <vt:lpstr>Resources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300</cp:revision>
  <dcterms:created xsi:type="dcterms:W3CDTF">2012-03-07T10:41:54Z</dcterms:created>
  <dcterms:modified xsi:type="dcterms:W3CDTF">2017-05-25T09:28:30Z</dcterms:modified>
</cp:coreProperties>
</file>

<file path=docProps/thumbnail.jpeg>
</file>